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31852982-214E-41FA-BBEC-324CFC025006}" type="datetimeFigureOut">
              <a:rPr lang="en-US" smtClean="0"/>
              <a:t>3/27/2015</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FE4F736-B9D3-401A-8F7A-7333F34789C9}"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1852982-214E-41FA-BBEC-324CFC025006}" type="datetimeFigureOut">
              <a:rPr lang="en-US" smtClean="0"/>
              <a:t>3/27/2015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E4F736-B9D3-401A-8F7A-7333F34789C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FFE4F736-B9D3-401A-8F7A-7333F34789C9}"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1852982-214E-41FA-BBEC-324CFC025006}" type="datetimeFigureOut">
              <a:rPr lang="en-US" smtClean="0"/>
              <a:t>3/27/2015</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31852982-214E-41FA-BBEC-324CFC025006}" type="datetimeFigureOut">
              <a:rPr lang="en-US" smtClean="0"/>
              <a:t>3/27/2015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FFE4F736-B9D3-401A-8F7A-7333F34789C9}"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31852982-214E-41FA-BBEC-324CFC025006}" type="datetimeFigureOut">
              <a:rPr lang="en-US" smtClean="0"/>
              <a:t>3/27/2015</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FE4F736-B9D3-401A-8F7A-7333F34789C9}"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31852982-214E-41FA-BBEC-324CFC025006}" type="datetimeFigureOut">
              <a:rPr lang="en-US" smtClean="0"/>
              <a:t>3/27/2015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E4F736-B9D3-401A-8F7A-7333F34789C9}"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31852982-214E-41FA-BBEC-324CFC025006}" type="datetimeFigureOut">
              <a:rPr lang="en-US" smtClean="0"/>
              <a:t>3/27/2015</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FFE4F736-B9D3-401A-8F7A-7333F34789C9}"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1852982-214E-41FA-BBEC-324CFC025006}" type="datetimeFigureOut">
              <a:rPr lang="en-US" smtClean="0"/>
              <a:t>3/27/2015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FFE4F736-B9D3-401A-8F7A-7333F34789C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31852982-214E-41FA-BBEC-324CFC025006}" type="datetimeFigureOut">
              <a:rPr lang="en-US" smtClean="0"/>
              <a:t>3/27/2015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FFE4F736-B9D3-401A-8F7A-7333F34789C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FFE4F736-B9D3-401A-8F7A-7333F34789C9}"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31852982-214E-41FA-BBEC-324CFC025006}" type="datetimeFigureOut">
              <a:rPr lang="en-US" smtClean="0"/>
              <a:t>3/27/2015</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FFE4F736-B9D3-401A-8F7A-7333F34789C9}"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31852982-214E-41FA-BBEC-324CFC025006}" type="datetimeFigureOut">
              <a:rPr lang="en-US" smtClean="0"/>
              <a:t>3/27/2015</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31852982-214E-41FA-BBEC-324CFC025006}" type="datetimeFigureOut">
              <a:rPr lang="en-US" smtClean="0"/>
              <a:t>3/27/2015</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FFE4F736-B9D3-401A-8F7A-7333F34789C9}"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lstStyle/>
          <a:p>
            <a:r>
              <a:rPr lang="en-US" dirty="0" smtClean="0"/>
              <a:t>You have an idea for a research project – now what? </a:t>
            </a:r>
            <a:endParaRPr lang="en-US" dirty="0"/>
          </a:p>
        </p:txBody>
      </p:sp>
    </p:spTree>
    <p:extLst>
      <p:ext uri="{BB962C8B-B14F-4D97-AF65-F5344CB8AC3E}">
        <p14:creationId xmlns:p14="http://schemas.microsoft.com/office/powerpoint/2010/main" val="496372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r>
              <a:rPr lang="en-US" dirty="0" smtClean="0"/>
              <a:t>What’s your question? </a:t>
            </a:r>
            <a:endParaRPr lang="en-US" dirty="0"/>
          </a:p>
        </p:txBody>
      </p:sp>
    </p:spTree>
    <p:extLst>
      <p:ext uri="{BB962C8B-B14F-4D97-AF65-F5344CB8AC3E}">
        <p14:creationId xmlns:p14="http://schemas.microsoft.com/office/powerpoint/2010/main" val="219015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Literature Review</a:t>
            </a:r>
            <a:endParaRPr lang="en-US" dirty="0"/>
          </a:p>
        </p:txBody>
      </p:sp>
      <p:sp>
        <p:nvSpPr>
          <p:cNvPr id="3" name="Content Placeholder 2"/>
          <p:cNvSpPr>
            <a:spLocks noGrp="1"/>
          </p:cNvSpPr>
          <p:nvPr>
            <p:ph sz="quarter" idx="1"/>
          </p:nvPr>
        </p:nvSpPr>
        <p:spPr>
          <a:xfrm>
            <a:off x="301752" y="1527048"/>
            <a:ext cx="8503920" cy="4721352"/>
          </a:xfrm>
        </p:spPr>
        <p:txBody>
          <a:bodyPr>
            <a:normAutofit fontScale="92500" lnSpcReduction="10000"/>
          </a:bodyPr>
          <a:lstStyle/>
          <a:p>
            <a:r>
              <a:rPr lang="en-US" dirty="0" smtClean="0"/>
              <a:t>What is currently known about the problem? </a:t>
            </a:r>
          </a:p>
          <a:p>
            <a:r>
              <a:rPr lang="en-US" dirty="0" smtClean="0"/>
              <a:t>What are the gaps in knowledge?</a:t>
            </a:r>
          </a:p>
          <a:p>
            <a:r>
              <a:rPr lang="en-US" dirty="0" smtClean="0"/>
              <a:t>What more do you need to know about the disease/problem/process to define your question? </a:t>
            </a:r>
          </a:p>
          <a:p>
            <a:endParaRPr lang="en-US" dirty="0"/>
          </a:p>
          <a:p>
            <a:endParaRPr lang="en-US" dirty="0" smtClean="0"/>
          </a:p>
          <a:p>
            <a:r>
              <a:rPr lang="en-US" dirty="0" smtClean="0"/>
              <a:t>A good mentor can help you design your literature review.</a:t>
            </a:r>
          </a:p>
          <a:p>
            <a:r>
              <a:rPr lang="en-US" dirty="0" smtClean="0"/>
              <a:t>All of these things go into your IRB protocol, the background of your paper/poster and the discussion of your paper/poster in addition to helping you refine your question.</a:t>
            </a:r>
            <a:endParaRPr lang="en-US" dirty="0"/>
          </a:p>
        </p:txBody>
      </p:sp>
    </p:spTree>
    <p:extLst>
      <p:ext uri="{BB962C8B-B14F-4D97-AF65-F5344CB8AC3E}">
        <p14:creationId xmlns:p14="http://schemas.microsoft.com/office/powerpoint/2010/main" val="272304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Refine your question</a:t>
            </a:r>
            <a:endParaRPr lang="en-US" dirty="0"/>
          </a:p>
        </p:txBody>
      </p:sp>
      <p:sp>
        <p:nvSpPr>
          <p:cNvPr id="3" name="Content Placeholder 2"/>
          <p:cNvSpPr>
            <a:spLocks noGrp="1"/>
          </p:cNvSpPr>
          <p:nvPr>
            <p:ph sz="quarter" idx="1"/>
          </p:nvPr>
        </p:nvSpPr>
        <p:spPr/>
        <p:txBody>
          <a:bodyPr/>
          <a:lstStyle/>
          <a:p>
            <a:r>
              <a:rPr lang="en-US" dirty="0" smtClean="0"/>
              <a:t>What exactly do you want to know?</a:t>
            </a:r>
          </a:p>
          <a:p>
            <a:pPr lvl="1"/>
            <a:r>
              <a:rPr lang="en-US" dirty="0" smtClean="0"/>
              <a:t>Base this on your original question and the gaps you’ve identified in the literature</a:t>
            </a:r>
          </a:p>
          <a:p>
            <a:r>
              <a:rPr lang="en-US" dirty="0" smtClean="0"/>
              <a:t>What do you think the most likely outcome is?</a:t>
            </a:r>
          </a:p>
          <a:p>
            <a:pPr lvl="1"/>
            <a:r>
              <a:rPr lang="en-US" dirty="0" smtClean="0"/>
              <a:t>This is your hypothesis/objective.</a:t>
            </a:r>
          </a:p>
          <a:p>
            <a:r>
              <a:rPr lang="en-US" dirty="0" smtClean="0"/>
              <a:t>What is this going to add to existing medical knowledge?</a:t>
            </a:r>
            <a:endParaRPr lang="en-US" dirty="0"/>
          </a:p>
        </p:txBody>
      </p:sp>
    </p:spTree>
    <p:extLst>
      <p:ext uri="{BB962C8B-B14F-4D97-AF65-F5344CB8AC3E}">
        <p14:creationId xmlns:p14="http://schemas.microsoft.com/office/powerpoint/2010/main" val="5137874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are you going to answer it?</a:t>
            </a:r>
            <a:endParaRPr lang="en-US" dirty="0"/>
          </a:p>
        </p:txBody>
      </p:sp>
      <p:sp>
        <p:nvSpPr>
          <p:cNvPr id="3" name="Content Placeholder 2"/>
          <p:cNvSpPr>
            <a:spLocks noGrp="1"/>
          </p:cNvSpPr>
          <p:nvPr>
            <p:ph sz="quarter" idx="1"/>
          </p:nvPr>
        </p:nvSpPr>
        <p:spPr/>
        <p:txBody>
          <a:bodyPr/>
          <a:lstStyle/>
          <a:p>
            <a:r>
              <a:rPr lang="en-US" dirty="0" smtClean="0"/>
              <a:t>Retrospective </a:t>
            </a:r>
            <a:r>
              <a:rPr lang="en-US" dirty="0" err="1" smtClean="0"/>
              <a:t>vs</a:t>
            </a:r>
            <a:r>
              <a:rPr lang="en-US" dirty="0" smtClean="0"/>
              <a:t> Prospective?</a:t>
            </a:r>
          </a:p>
          <a:p>
            <a:r>
              <a:rPr lang="en-US" dirty="0" smtClean="0"/>
              <a:t>Groups to compare?</a:t>
            </a:r>
          </a:p>
          <a:p>
            <a:pPr lvl="1"/>
            <a:r>
              <a:rPr lang="en-US" dirty="0" smtClean="0"/>
              <a:t>Control </a:t>
            </a:r>
            <a:r>
              <a:rPr lang="en-US" dirty="0" err="1" smtClean="0"/>
              <a:t>vs</a:t>
            </a:r>
            <a:r>
              <a:rPr lang="en-US" dirty="0" smtClean="0"/>
              <a:t> intervention? Two different interventions? Two different disease processes? What defines your groups and do their differences answer your question?</a:t>
            </a:r>
          </a:p>
          <a:p>
            <a:r>
              <a:rPr lang="en-US" dirty="0" smtClean="0"/>
              <a:t>What variables do you need to consider?</a:t>
            </a:r>
          </a:p>
          <a:p>
            <a:pPr lvl="1"/>
            <a:r>
              <a:rPr lang="en-US" dirty="0" smtClean="0"/>
              <a:t>Define up front any variables that may be of interest so that you collect the appropriate information.</a:t>
            </a:r>
          </a:p>
          <a:p>
            <a:pPr lvl="2"/>
            <a:r>
              <a:rPr lang="en-US" dirty="0" smtClean="0"/>
              <a:t>A) IRB wants to know exactly what you’ll collect</a:t>
            </a:r>
          </a:p>
          <a:p>
            <a:pPr lvl="2"/>
            <a:r>
              <a:rPr lang="en-US" dirty="0" smtClean="0"/>
              <a:t>B) You only want to go through charts once (if retrospective) or only get one shot to collect data from your patient (if prospective)</a:t>
            </a:r>
            <a:endParaRPr lang="en-US" dirty="0"/>
          </a:p>
        </p:txBody>
      </p:sp>
    </p:spTree>
    <p:extLst>
      <p:ext uri="{BB962C8B-B14F-4D97-AF65-F5344CB8AC3E}">
        <p14:creationId xmlns:p14="http://schemas.microsoft.com/office/powerpoint/2010/main" val="24283933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are you going to collect &amp; analyze the data?</a:t>
            </a:r>
            <a:endParaRPr lang="en-US" dirty="0"/>
          </a:p>
        </p:txBody>
      </p:sp>
      <p:sp>
        <p:nvSpPr>
          <p:cNvPr id="3" name="Content Placeholder 2"/>
          <p:cNvSpPr>
            <a:spLocks noGrp="1"/>
          </p:cNvSpPr>
          <p:nvPr>
            <p:ph sz="quarter" idx="1"/>
          </p:nvPr>
        </p:nvSpPr>
        <p:spPr/>
        <p:txBody>
          <a:bodyPr/>
          <a:lstStyle/>
          <a:p>
            <a:r>
              <a:rPr lang="en-US" dirty="0" smtClean="0"/>
              <a:t>Identified </a:t>
            </a:r>
            <a:r>
              <a:rPr lang="en-US" dirty="0" err="1" smtClean="0"/>
              <a:t>vs</a:t>
            </a:r>
            <a:r>
              <a:rPr lang="en-US" dirty="0" smtClean="0"/>
              <a:t> de-identified?</a:t>
            </a:r>
          </a:p>
          <a:p>
            <a:r>
              <a:rPr lang="en-US" dirty="0" smtClean="0"/>
              <a:t>Where is it stored?</a:t>
            </a:r>
          </a:p>
          <a:p>
            <a:pPr lvl="1"/>
            <a:r>
              <a:rPr lang="en-US" dirty="0" smtClean="0"/>
              <a:t>Secure!</a:t>
            </a:r>
          </a:p>
          <a:p>
            <a:r>
              <a:rPr lang="en-US" dirty="0" smtClean="0"/>
              <a:t>Statistical plan?</a:t>
            </a:r>
          </a:p>
          <a:p>
            <a:pPr lvl="1"/>
            <a:r>
              <a:rPr lang="en-US" dirty="0" smtClean="0"/>
              <a:t>Talk to someone with statistics expertise when you’re designing your research plan to be sure your plan for analysis is correct, that you’ll have enough patients and that you’ll set up your collect database for easiest future analysis.</a:t>
            </a:r>
          </a:p>
          <a:p>
            <a:r>
              <a:rPr lang="en-US" dirty="0" smtClean="0"/>
              <a:t>Where is the time going to come from? Do you need money?</a:t>
            </a:r>
            <a:endParaRPr lang="en-US" dirty="0"/>
          </a:p>
        </p:txBody>
      </p:sp>
    </p:spTree>
    <p:extLst>
      <p:ext uri="{BB962C8B-B14F-4D97-AF65-F5344CB8AC3E}">
        <p14:creationId xmlns:p14="http://schemas.microsoft.com/office/powerpoint/2010/main" val="8881224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you going to do with the data?</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Impact of the results?</a:t>
            </a:r>
          </a:p>
          <a:p>
            <a:r>
              <a:rPr lang="en-US" dirty="0" smtClean="0"/>
              <a:t>Presentation/publication plan? </a:t>
            </a:r>
          </a:p>
          <a:p>
            <a:r>
              <a:rPr lang="en-US" dirty="0" smtClean="0"/>
              <a:t>Future funding or research plan? </a:t>
            </a:r>
          </a:p>
          <a:p>
            <a:endParaRPr lang="en-US" dirty="0"/>
          </a:p>
          <a:p>
            <a:r>
              <a:rPr lang="en-US" dirty="0" smtClean="0"/>
              <a:t>This information is important in your IRB proposal, in the discussion section of your manuscript and in any funding proposal you may need to put together. </a:t>
            </a:r>
          </a:p>
          <a:p>
            <a:endParaRPr lang="en-US" dirty="0"/>
          </a:p>
          <a:p>
            <a:r>
              <a:rPr lang="en-US" dirty="0" smtClean="0"/>
              <a:t>ALL of these things should be done before you get started. The better you outline your plan, the easier all the steps become.</a:t>
            </a:r>
            <a:endParaRPr lang="en-US" dirty="0"/>
          </a:p>
        </p:txBody>
      </p:sp>
    </p:spTree>
    <p:extLst>
      <p:ext uri="{BB962C8B-B14F-4D97-AF65-F5344CB8AC3E}">
        <p14:creationId xmlns:p14="http://schemas.microsoft.com/office/powerpoint/2010/main" val="23323012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Once you’ve outlined your research plan, </a:t>
            </a:r>
          </a:p>
          <a:p>
            <a:pPr lvl="1"/>
            <a:r>
              <a:rPr lang="en-US" dirty="0" smtClean="0"/>
              <a:t>IRB approval</a:t>
            </a:r>
          </a:p>
          <a:p>
            <a:pPr lvl="1"/>
            <a:r>
              <a:rPr lang="en-US" dirty="0" smtClean="0"/>
              <a:t>While you’re waiting on IRB, go ahead and write your background, methods and outline your discussion for your manuscript and poster.</a:t>
            </a:r>
          </a:p>
          <a:p>
            <a:pPr lvl="2"/>
            <a:r>
              <a:rPr lang="en-US" dirty="0" smtClean="0"/>
              <a:t>You’ve already done the hard work for this in putting together the IRB! While you’re waiting on their inevitable revisions/clarifications, write this while it is fresh in your mind.</a:t>
            </a:r>
          </a:p>
          <a:p>
            <a:pPr lvl="1"/>
            <a:r>
              <a:rPr lang="en-US" dirty="0" smtClean="0"/>
              <a:t>After IRB approval, start collecting data. </a:t>
            </a:r>
          </a:p>
          <a:p>
            <a:pPr lvl="1"/>
            <a:r>
              <a:rPr lang="en-US" dirty="0" smtClean="0"/>
              <a:t>During data collection, stay in contact with your mentor to be sure things are progressing reasonably well &amp; you don’t need to modify your plan/IRB. </a:t>
            </a:r>
          </a:p>
          <a:p>
            <a:pPr lvl="1"/>
            <a:r>
              <a:rPr lang="en-US" dirty="0" smtClean="0"/>
              <a:t>Analyze data &amp; prepare results / discussion.</a:t>
            </a:r>
          </a:p>
          <a:p>
            <a:pPr lvl="2"/>
            <a:r>
              <a:rPr lang="en-US" dirty="0" smtClean="0"/>
              <a:t>Know that this part frequently requires more reading &amp; literature review to figure out where your information fits in the existing literature. </a:t>
            </a:r>
          </a:p>
          <a:p>
            <a:pPr lvl="2"/>
            <a:r>
              <a:rPr lang="en-US" dirty="0" smtClean="0"/>
              <a:t>What does your data add to the current body of knowledge?</a:t>
            </a:r>
          </a:p>
        </p:txBody>
      </p:sp>
    </p:spTree>
    <p:extLst>
      <p:ext uri="{BB962C8B-B14F-4D97-AF65-F5344CB8AC3E}">
        <p14:creationId xmlns:p14="http://schemas.microsoft.com/office/powerpoint/2010/main" val="3804468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Presenting &amp; Publishing</a:t>
            </a:r>
            <a:endParaRPr lang="en-US" dirty="0"/>
          </a:p>
        </p:txBody>
      </p:sp>
      <p:sp>
        <p:nvSpPr>
          <p:cNvPr id="3" name="Content Placeholder 2"/>
          <p:cNvSpPr>
            <a:spLocks noGrp="1"/>
          </p:cNvSpPr>
          <p:nvPr>
            <p:ph sz="quarter" idx="1"/>
          </p:nvPr>
        </p:nvSpPr>
        <p:spPr/>
        <p:txBody>
          <a:bodyPr/>
          <a:lstStyle/>
          <a:p>
            <a:r>
              <a:rPr lang="en-US" dirty="0" smtClean="0"/>
              <a:t>Work with your mentor to identify forums to present and publish (if appropriate)</a:t>
            </a:r>
          </a:p>
          <a:p>
            <a:pPr lvl="1"/>
            <a:r>
              <a:rPr lang="en-US" dirty="0" smtClean="0"/>
              <a:t>Don’t let this work go to waste! A) You should get credit for it and B) If you wanted to know, someone else likely needs to know too!</a:t>
            </a:r>
          </a:p>
          <a:p>
            <a:pPr lvl="1"/>
            <a:r>
              <a:rPr lang="en-US" dirty="0" smtClean="0"/>
              <a:t>If you’re not going to publish it, what are the next steps? </a:t>
            </a:r>
          </a:p>
          <a:p>
            <a:pPr lvl="2"/>
            <a:r>
              <a:rPr lang="en-US" dirty="0" smtClean="0"/>
              <a:t>Broadening to bigger group of patients?</a:t>
            </a:r>
          </a:p>
          <a:p>
            <a:pPr lvl="2"/>
            <a:r>
              <a:rPr lang="en-US" dirty="0" smtClean="0"/>
              <a:t>Foundation for future funding?</a:t>
            </a:r>
          </a:p>
          <a:p>
            <a:r>
              <a:rPr lang="en-US" dirty="0" smtClean="0"/>
              <a:t>Writing group</a:t>
            </a:r>
            <a:endParaRPr lang="en-US" dirty="0"/>
          </a:p>
        </p:txBody>
      </p:sp>
    </p:spTree>
    <p:extLst>
      <p:ext uri="{BB962C8B-B14F-4D97-AF65-F5344CB8AC3E}">
        <p14:creationId xmlns:p14="http://schemas.microsoft.com/office/powerpoint/2010/main" val="170553350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29</TotalTime>
  <Words>628</Words>
  <Application>Microsoft Office PowerPoint</Application>
  <PresentationFormat>On-screen Show (4:3)</PresentationFormat>
  <Paragraphs>56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Civic</vt:lpstr>
      <vt:lpstr>You have an idea for a research project – now what? </vt:lpstr>
      <vt:lpstr>PowerPoint Presentation</vt:lpstr>
      <vt:lpstr>Literature Review</vt:lpstr>
      <vt:lpstr>Refine your question</vt:lpstr>
      <vt:lpstr>How are you going to answer it?</vt:lpstr>
      <vt:lpstr>How are you going to collect &amp; analyze the data?</vt:lpstr>
      <vt:lpstr>What are you going to do with the data?</vt:lpstr>
      <vt:lpstr>Next steps?</vt:lpstr>
      <vt:lpstr>Presenting &amp; Publishing</vt:lpstr>
    </vt:vector>
  </TitlesOfParts>
  <Company>Children's Hospital &amp; Medical Center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 have an idea for a research project – now what?</dc:title>
  <dc:creator>Snowden, Jessica N.</dc:creator>
  <cp:lastModifiedBy>Snowden, Jessica N.</cp:lastModifiedBy>
  <cp:revision>3</cp:revision>
  <dcterms:created xsi:type="dcterms:W3CDTF">2015-03-27T16:28:18Z</dcterms:created>
  <dcterms:modified xsi:type="dcterms:W3CDTF">2015-03-27T16:57:56Z</dcterms:modified>
</cp:coreProperties>
</file>